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64" r:id="rId5"/>
    <p:sldId id="289" r:id="rId6"/>
    <p:sldId id="288" r:id="rId7"/>
    <p:sldId id="280" r:id="rId8"/>
    <p:sldId id="287" r:id="rId9"/>
    <p:sldId id="279" r:id="rId10"/>
    <p:sldId id="265" r:id="rId11"/>
    <p:sldId id="266" r:id="rId12"/>
    <p:sldId id="267" r:id="rId13"/>
    <p:sldId id="273" r:id="rId14"/>
    <p:sldId id="274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FFFFFF"/>
    <a:srgbClr val="AFCCD9"/>
    <a:srgbClr val="A9D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90" autoAdjust="0"/>
    <p:restoredTop sz="9466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BFAA0-D19E-47B7-A330-3CCB75F45562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655C1-93B6-46F6-B05C-86973E069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655C1-93B6-46F6-B05C-86973E06991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C9317-4612-4D1B-AEB6-1D50012DF69C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CEC08-3017-4643-8F14-22235CA5C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6A9E1-ADF4-48DD-A4CD-E4649E61F598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9AC85-BC49-41F8-9F5D-1064E537D1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AE809-DA6A-4D2A-A187-947837FE119D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773BD-6291-464D-90E9-3F3B65C7D0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BCC0A-BC75-417B-9A47-B4D65649BF53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7F03E-8AB3-466F-90EA-62ABB1C7F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052FB-9A5E-426F-985E-647543DCB272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74699-D3FE-456A-BE5F-D8D4820A0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6EE52-BAA8-497D-AC6E-417CAB128E8D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DB38E-C828-4F65-8BCC-ABF72C8995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535EC-F72F-4C3D-935F-07F3B1BE40A8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ADAFA-65E6-437B-9957-C43E94B542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8C729-16C8-471A-8D73-7D38E8D4BD28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86A29-BA35-40FB-BFCF-3EC1BFE849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1002-32F7-40CE-8850-D894FF2657D5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E86E9-0AD0-4A8A-A0E1-DA3F9B353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06B0D-9BA4-4971-AB2A-4EEFA0F4163F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45388-1EFB-42A7-A491-ED4BB49E2A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C76AC-025F-41BB-B80F-9CDE63EAC8DA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E3E8D-7D9B-4857-8A43-9B49208C2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91C0D1-32D2-43E7-81BA-FFBF7C2705CF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B799C8-AA8B-4319-85D6-9EFF975CAE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4"/>
            <a:ext cx="8143932" cy="1470025"/>
          </a:xfrm>
          <a:blipFill dpi="0" rotWithShape="1">
            <a:blip r:embed="rId2" cstate="print"/>
            <a:srcRect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МСП Нижегородской области</a:t>
            </a:r>
            <a:br>
              <a:rPr lang="ru-RU" sz="2800" b="1" dirty="0" smtClean="0">
                <a:solidFill>
                  <a:schemeClr val="bg1"/>
                </a:solidFill>
                <a:latin typeface="+mn-lt"/>
              </a:rPr>
            </a:b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ГБУ «ОЦСПСД «Юный нижегородец»</a:t>
            </a:r>
          </a:p>
        </p:txBody>
      </p:sp>
      <p:sp>
        <p:nvSpPr>
          <p:cNvPr id="2055" name="Подзаголовок 2"/>
          <p:cNvSpPr>
            <a:spLocks/>
          </p:cNvSpPr>
          <p:nvPr/>
        </p:nvSpPr>
        <p:spPr bwMode="auto">
          <a:xfrm>
            <a:off x="467544" y="2060848"/>
            <a:ext cx="8143875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3200" b="1" dirty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39552" y="2001563"/>
            <a:ext cx="806489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+mj-lt"/>
              </a:rPr>
              <a:t>Оздоровление семей </a:t>
            </a:r>
            <a:endParaRPr lang="ru-RU" sz="40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в </a:t>
            </a:r>
            <a:r>
              <a:rPr lang="ru-RU" sz="4000" b="1" dirty="0">
                <a:solidFill>
                  <a:schemeClr val="bg1"/>
                </a:solidFill>
                <a:latin typeface="+mj-lt"/>
              </a:rPr>
              <a:t>период социально-реабилитационных смен "Здоровая семья"</a:t>
            </a:r>
          </a:p>
          <a:p>
            <a:pPr indent="304800" algn="ctr"/>
            <a:endParaRPr kumimoji="0" lang="ru-RU" sz="60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Рисунок 1" descr="C:\Documents and Settings\use\Мои документы\Мои видеозаписи\Мои рисунки\рисунок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4664"/>
            <a:ext cx="1355725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1 лист 24 ав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000636"/>
            <a:ext cx="740162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00034" y="418772"/>
            <a:ext cx="8143932" cy="14700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rmAutofit/>
          </a:bodyPr>
          <a:lstStyle/>
          <a:p>
            <a:pPr algn="ctr"/>
            <a:r>
              <a:rPr lang="ru-RU" sz="3600" b="1" i="1" dirty="0" smtClean="0">
                <a:solidFill>
                  <a:schemeClr val="bg1"/>
                </a:solidFill>
                <a:latin typeface="+mn-lt"/>
              </a:rPr>
              <a:t>Целевая группа</a:t>
            </a:r>
          </a:p>
        </p:txBody>
      </p:sp>
      <p:sp>
        <p:nvSpPr>
          <p:cNvPr id="3086" name="AutoShape 14" descr="1"/>
          <p:cNvSpPr>
            <a:spLocks noChangeArrowheads="1"/>
          </p:cNvSpPr>
          <p:nvPr/>
        </p:nvSpPr>
        <p:spPr bwMode="auto">
          <a:xfrm>
            <a:off x="214282" y="2071678"/>
            <a:ext cx="8280920" cy="4104456"/>
          </a:xfrm>
          <a:prstGeom prst="roundRect">
            <a:avLst>
              <a:gd name="adj" fmla="val 16346"/>
            </a:avLst>
          </a:prstGeom>
          <a:blipFill dpi="0" rotWithShape="1">
            <a:blip r:embed="rId3" cstate="print">
              <a:alphaModFix amt="70000"/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ru-RU" sz="4000" b="1" dirty="0" smtClean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семьи, признанные нуждающимися </a:t>
            </a:r>
            <a:endParaRPr lang="ru-RU" sz="2000" b="1" dirty="0" smtClean="0">
              <a:solidFill>
                <a:schemeClr val="bg1"/>
              </a:solidFill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dirty="0" smtClean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поддержке</a:t>
            </a:r>
          </a:p>
          <a:p>
            <a:pPr lvl="0"/>
            <a:r>
              <a:rPr lang="ru-RU" sz="2000" b="1" dirty="0" smtClean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- это многодетные семьи, неполные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lvl="0"/>
            <a:r>
              <a:rPr lang="ru-RU" sz="2000" b="1" dirty="0" smtClean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воспитывающие особенных детей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и</a:t>
            </a:r>
          </a:p>
          <a:p>
            <a:pPr lvl="0"/>
            <a:r>
              <a:rPr lang="ru-RU" sz="2000" b="1" dirty="0" smtClean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находящиеся в трудной жизненной ситуации</a:t>
            </a:r>
            <a:r>
              <a:rPr lang="ru-RU" sz="4000" b="1" dirty="0">
                <a:latin typeface="+mn-lt"/>
                <a:ea typeface="Times New Roman" pitchFamily="18" charset="0"/>
                <a:cs typeface="Times New Roman" pitchFamily="18" charset="0"/>
              </a:rPr>
              <a:t>. </a:t>
            </a:r>
            <a:endParaRPr lang="ru-RU" sz="4000" b="1" dirty="0" smtClean="0">
              <a:latin typeface="+mn-lt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071678"/>
            <a:ext cx="3524275" cy="2643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70540" y="516664"/>
            <a:ext cx="7962108" cy="1024071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rmAutofit/>
          </a:bodyPr>
          <a:lstStyle/>
          <a:p>
            <a:pPr lvl="0" algn="ctr"/>
            <a:r>
              <a:rPr lang="ru-RU" sz="3600" b="1" i="1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Оздоровление включает в себя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восстановительная терапия,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социально-психологическое, и социально-педагогическое сопровождение, 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комплекс оздоровительных и </a:t>
            </a:r>
            <a:r>
              <a:rPr lang="ru-RU" b="1" dirty="0" err="1" smtClean="0">
                <a:solidFill>
                  <a:schemeClr val="bg1"/>
                </a:solidFill>
              </a:rPr>
              <a:t>досуговых</a:t>
            </a:r>
            <a:r>
              <a:rPr lang="ru-RU" b="1" dirty="0" smtClean="0">
                <a:solidFill>
                  <a:schemeClr val="bg1"/>
                </a:solidFill>
              </a:rPr>
              <a:t> мероприятий.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" name="Содержимое 7" descr="Изображение 0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717032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23334" t="7500" r="4999"/>
          <a:stretch>
            <a:fillRect/>
          </a:stretch>
        </p:blipFill>
        <p:spPr bwMode="auto">
          <a:xfrm>
            <a:off x="755576" y="3068960"/>
            <a:ext cx="3071834" cy="264318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 l="8791" t="4945" b="1099"/>
          <a:stretch>
            <a:fillRect/>
          </a:stretch>
        </p:blipFill>
        <p:spPr bwMode="auto">
          <a:xfrm>
            <a:off x="4284629" y="1988840"/>
            <a:ext cx="4429156" cy="30417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67544" y="404664"/>
            <a:ext cx="8280920" cy="1224136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Autofit/>
          </a:bodyPr>
          <a:lstStyle/>
          <a:p>
            <a:pPr lvl="0"/>
            <a:r>
              <a:rPr lang="ru-RU" sz="3300" b="1" i="1" dirty="0" smtClean="0">
                <a:solidFill>
                  <a:schemeClr val="bg1"/>
                </a:solidFill>
                <a:latin typeface="+mj-lt"/>
              </a:rPr>
              <a:t>Медико-социальная реабилитация семей</a:t>
            </a:r>
            <a:endParaRPr lang="ru-RU" sz="3300" b="1" i="1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404664"/>
            <a:ext cx="8280920" cy="1224136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Autofit/>
          </a:bodyPr>
          <a:lstStyle/>
          <a:p>
            <a:pPr lvl="0"/>
            <a:r>
              <a:rPr lang="ru-RU" sz="3300" b="1" i="1" dirty="0" smtClean="0">
                <a:solidFill>
                  <a:schemeClr val="bg1"/>
                </a:solidFill>
                <a:latin typeface="+mj-lt"/>
              </a:rPr>
              <a:t>Медико-социальная реабилитация семей</a:t>
            </a:r>
            <a:endParaRPr lang="ru-RU" sz="3300" b="1" i="1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5" y="2204864"/>
            <a:ext cx="3946181" cy="31553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625" y="3068960"/>
            <a:ext cx="4091947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2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404664"/>
            <a:ext cx="8280920" cy="1224136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Autofit/>
          </a:bodyPr>
          <a:lstStyle/>
          <a:p>
            <a:pPr lvl="0"/>
            <a:r>
              <a:rPr lang="ru-RU" sz="3300" b="1" i="1" dirty="0" smtClean="0">
                <a:solidFill>
                  <a:schemeClr val="bg1"/>
                </a:solidFill>
                <a:latin typeface="+mj-lt"/>
              </a:rPr>
              <a:t>Медико-социальная реабилитация семей</a:t>
            </a:r>
            <a:endParaRPr lang="ru-RU" sz="3300" b="1" i="1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326" y="1988840"/>
            <a:ext cx="2301720" cy="3068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1983200"/>
            <a:ext cx="3310415" cy="26154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4783" y="3209404"/>
            <a:ext cx="2761727" cy="34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1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Сенсорная комната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      Сенсорная терапия имеет своей целью создание условий для воздействия на сенсорно -перцептивную сферу детей с ограниченными возможностями здоровья с использованием ресурсов сенсорной комнаты.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7073" t="9146" b="12194"/>
          <a:stretch>
            <a:fillRect/>
          </a:stretch>
        </p:blipFill>
        <p:spPr bwMode="auto">
          <a:xfrm>
            <a:off x="395536" y="1268760"/>
            <a:ext cx="2216366" cy="28020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6" name="Picture 3" descr="C:\Documents and Settings\use\Рабочий стол\Новая папка (3)\Изображение 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861048"/>
            <a:ext cx="40719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Соляная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комната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      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2" y="1600200"/>
            <a:ext cx="3923928" cy="26159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847" y="3573016"/>
            <a:ext cx="44958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0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Игры с парашютом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chemeClr val="bg1"/>
                </a:solidFill>
              </a:rPr>
              <a:t>      способствуют адаптации к коллективу сверстников, формированию навыков взаимодействия в детском коллективе и со взрослыми, выполняет функции развития, адаптации, релаксации и социализации. В игре с парашютом  отсутствует соперничество, воспитывается дух сотрудничества.  Создавая с помощью парашюта гигантские волны, дети совершенствуют свои навыки восприятия и развития чувства ритма. 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2050" name="Picture 2" descr="F:\фото семинар ДОМ\20130829-IMG_68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76872"/>
            <a:ext cx="4038600" cy="2726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404664"/>
            <a:ext cx="8280920" cy="1224136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Autofit/>
          </a:bodyPr>
          <a:lstStyle/>
          <a:p>
            <a:pPr lvl="0" algn="ctr"/>
            <a:r>
              <a:rPr lang="ru-RU" sz="4000" b="1" i="1" dirty="0" smtClean="0">
                <a:solidFill>
                  <a:srgbClr val="FFFF00"/>
                </a:solidFill>
                <a:latin typeface="+mj-lt"/>
              </a:rPr>
              <a:t>Семейный  спорт и туризм</a:t>
            </a:r>
            <a:endParaRPr lang="ru-RU" sz="4000" b="1" i="1" dirty="0" smtClean="0">
              <a:solidFill>
                <a:srgbClr val="FFFF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0486" name="Picture 6" descr="2 лист нв 24 ав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609451"/>
            <a:ext cx="3714776" cy="4432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 t="11400" r="9242" b="6173"/>
          <a:stretch>
            <a:fillRect/>
          </a:stretch>
        </p:blipFill>
        <p:spPr bwMode="auto">
          <a:xfrm>
            <a:off x="5000628" y="1643050"/>
            <a:ext cx="3786214" cy="257901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/>
          <a:srcRect l="2279" t="20633" r="30476" b="16772"/>
          <a:stretch>
            <a:fillRect/>
          </a:stretch>
        </p:blipFill>
        <p:spPr bwMode="auto">
          <a:xfrm>
            <a:off x="3857620" y="4000504"/>
            <a:ext cx="4000528" cy="278000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404664"/>
            <a:ext cx="4248472" cy="604867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Autofit/>
          </a:bodyPr>
          <a:lstStyle/>
          <a:p>
            <a:r>
              <a:rPr lang="ru-RU" sz="3100" b="1" i="1" dirty="0" smtClean="0">
                <a:solidFill>
                  <a:schemeClr val="bg1"/>
                </a:solidFill>
                <a:latin typeface="+mj-lt"/>
              </a:rPr>
              <a:t>Формирование  творческой среды, способной удовлетворить личностные потребности детей и их семей и</a:t>
            </a:r>
          </a:p>
          <a:p>
            <a:r>
              <a:rPr lang="ru-RU" sz="3100" b="1" i="1" dirty="0" smtClean="0">
                <a:solidFill>
                  <a:schemeClr val="bg1"/>
                </a:solidFill>
                <a:latin typeface="+mj-lt"/>
              </a:rPr>
              <a:t> с целью</a:t>
            </a:r>
          </a:p>
          <a:p>
            <a:r>
              <a:rPr lang="ru-RU" sz="3100" b="1" i="1" dirty="0" smtClean="0">
                <a:solidFill>
                  <a:schemeClr val="bg1"/>
                </a:solidFill>
                <a:latin typeface="+mj-lt"/>
              </a:rPr>
              <a:t> раскрытия творческого потенциала</a:t>
            </a:r>
          </a:p>
          <a:p>
            <a:r>
              <a:rPr lang="ru-RU" sz="3100" b="1" i="1" dirty="0" smtClean="0">
                <a:solidFill>
                  <a:schemeClr val="bg1"/>
                </a:solidFill>
                <a:latin typeface="+mj-lt"/>
              </a:rPr>
              <a:t> семей и детей :</a:t>
            </a:r>
            <a:endParaRPr lang="ru-RU" sz="3100" i="1" dirty="0" smtClean="0">
              <a:solidFill>
                <a:schemeClr val="bg1"/>
              </a:solidFill>
              <a:latin typeface="+mj-lt"/>
            </a:endParaRPr>
          </a:p>
          <a:p>
            <a:pPr lvl="0"/>
            <a:endParaRPr lang="ru-RU" sz="3100" i="1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932040" y="188640"/>
            <a:ext cx="4032448" cy="1152127"/>
          </a:xfrm>
        </p:spPr>
        <p:txBody>
          <a:bodyPr/>
          <a:lstStyle/>
          <a:p>
            <a:pPr algn="r"/>
            <a:r>
              <a:rPr lang="ru-RU" sz="2800" b="1" dirty="0" smtClean="0">
                <a:solidFill>
                  <a:srgbClr val="FFFF00"/>
                </a:solidFill>
              </a:rPr>
              <a:t>ОРГАНИЗАЦИЯ СЕМЕЙНОГО ДОСУГА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21507" name="Рисунок 7" descr="C:\Documents and Settings\use\Рабочий стол\фото 2012 г\Photos\DSCN8567.JPG"/>
          <p:cNvPicPr>
            <a:picLocks noChangeAspect="1" noChangeArrowheads="1"/>
          </p:cNvPicPr>
          <p:nvPr/>
        </p:nvPicPr>
        <p:blipFill>
          <a:blip r:embed="rId4" cstate="print"/>
          <a:srcRect l="18365" t="3640" r="17481" b="18107"/>
          <a:stretch>
            <a:fillRect/>
          </a:stretch>
        </p:blipFill>
        <p:spPr bwMode="auto">
          <a:xfrm>
            <a:off x="4714876" y="1285860"/>
            <a:ext cx="3103184" cy="283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C:\Documents and Settings\use\Рабочий стол\фото 2012 г\фото соцраб\DSC01770.jpg"/>
          <p:cNvPicPr>
            <a:picLocks noChangeAspect="1" noChangeArrowheads="1"/>
          </p:cNvPicPr>
          <p:nvPr/>
        </p:nvPicPr>
        <p:blipFill>
          <a:blip r:embed="rId5" cstate="print"/>
          <a:srcRect l="23438" t="9375" r="18749" b="7330"/>
          <a:stretch>
            <a:fillRect/>
          </a:stretch>
        </p:blipFill>
        <p:spPr bwMode="auto">
          <a:xfrm>
            <a:off x="7500958" y="1285860"/>
            <a:ext cx="1450311" cy="2786082"/>
          </a:xfrm>
          <a:prstGeom prst="rect">
            <a:avLst/>
          </a:prstGeom>
          <a:noFill/>
        </p:spPr>
      </p:pic>
      <p:pic>
        <p:nvPicPr>
          <p:cNvPr id="5123" name="Picture 3" descr="F:\фото семинар ДОМ\IMG_40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933056"/>
            <a:ext cx="4425305" cy="2707513"/>
          </a:xfrm>
          <a:prstGeom prst="rect">
            <a:avLst/>
          </a:prstGeom>
          <a:noFill/>
        </p:spPr>
      </p:pic>
      <p:pic>
        <p:nvPicPr>
          <p:cNvPr id="21509" name="Picture 5" descr="C:\Users\Лена\Desktop\отчет по лету\111-04833.JPG"/>
          <p:cNvPicPr>
            <a:picLocks noChangeAspect="1" noChangeArrowheads="1"/>
          </p:cNvPicPr>
          <p:nvPr/>
        </p:nvPicPr>
        <p:blipFill>
          <a:blip r:embed="rId7" cstate="print"/>
          <a:srcRect l="12091" t="2024"/>
          <a:stretch>
            <a:fillRect/>
          </a:stretch>
        </p:blipFill>
        <p:spPr bwMode="auto">
          <a:xfrm>
            <a:off x="3357554" y="3500438"/>
            <a:ext cx="1870744" cy="312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51520" y="332656"/>
            <a:ext cx="6192688" cy="1224136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Autofit/>
          </a:bodyPr>
          <a:lstStyle/>
          <a:p>
            <a:pPr lvl="0"/>
            <a:r>
              <a:rPr lang="ru-RU" sz="2800" b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Семейная творческая реабилитация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22536" name="Рисунок 7" descr="G:\Фото Конфетные Букеты\IMG_1616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14569">
            <a:off x="683568" y="1052736"/>
            <a:ext cx="3799706" cy="304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F:\фото семинар ДОМ\гончарный круг 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96752"/>
            <a:ext cx="4245980" cy="2827015"/>
          </a:xfrm>
          <a:prstGeom prst="rect">
            <a:avLst/>
          </a:prstGeom>
          <a:noFill/>
        </p:spPr>
      </p:pic>
      <p:pic>
        <p:nvPicPr>
          <p:cNvPr id="18434" name="Picture 2" descr="C:\Documents and Settings\use\Рабочий стол\фото 2012 г\фото верас\мероприятия\P10508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3857628"/>
            <a:ext cx="4119290" cy="27354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51520" y="188640"/>
            <a:ext cx="3960440" cy="57606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rmAutofit fontScale="47500" lnSpcReduction="20000"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/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СОЦИАЛЬНОЕ ПАРТНЕРСТВО</a:t>
            </a:r>
            <a:endParaRPr lang="ru-RU" sz="36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3083" name="AutoShape 11" descr="1"/>
          <p:cNvSpPr>
            <a:spLocks noChangeArrowheads="1"/>
          </p:cNvSpPr>
          <p:nvPr/>
        </p:nvSpPr>
        <p:spPr bwMode="auto">
          <a:xfrm>
            <a:off x="251520" y="836712"/>
            <a:ext cx="8712968" cy="144016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Смены с участием</a:t>
            </a:r>
          </a:p>
          <a:p>
            <a:pPr algn="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 Нижегородской региональной общественной</a:t>
            </a:r>
          </a:p>
          <a:p>
            <a:pPr algn="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 организации родителей детей-инвалидов</a:t>
            </a:r>
          </a:p>
          <a:p>
            <a:pPr algn="r"/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 по зрению 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“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Перспектива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</a:rPr>
              <a:t>”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-180528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1047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F:\отчет по лету\фото 3 корп 440.jpg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929386" y="-4696748"/>
            <a:ext cx="3603047" cy="2751418"/>
          </a:xfrm>
          <a:prstGeom prst="rect">
            <a:avLst/>
          </a:prstGeom>
          <a:noFill/>
        </p:spPr>
      </p:pic>
      <p:pic>
        <p:nvPicPr>
          <p:cNvPr id="13" name="Рисунок 9" descr="C:\Documents and Settings\use\Рабочий стол\фото 2012 г\концерт французы\110___07\IMG_1636.JPG"/>
          <p:cNvPicPr>
            <a:picLocks noChangeAspect="1" noChangeArrowheads="1"/>
          </p:cNvPicPr>
          <p:nvPr/>
        </p:nvPicPr>
        <p:blipFill>
          <a:blip r:embed="rId5" cstate="print"/>
          <a:srcRect r="3038" b="11398"/>
          <a:stretch>
            <a:fillRect/>
          </a:stretch>
        </p:blipFill>
        <p:spPr bwMode="auto">
          <a:xfrm>
            <a:off x="1043608" y="2780928"/>
            <a:ext cx="3865420" cy="265747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" name="Рисунок 6" descr="IMG_1606"/>
          <p:cNvPicPr>
            <a:picLocks noChangeAspect="1" noChangeArrowheads="1"/>
          </p:cNvPicPr>
          <p:nvPr/>
        </p:nvPicPr>
        <p:blipFill>
          <a:blip r:embed="rId6" cstate="print"/>
          <a:srcRect l="2585" t="12608" b="7655"/>
          <a:stretch>
            <a:fillRect/>
          </a:stretch>
        </p:blipFill>
        <p:spPr bwMode="auto">
          <a:xfrm rot="5812654">
            <a:off x="5472745" y="3297184"/>
            <a:ext cx="2916943" cy="17897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AutoShape 11" descr="1"/>
          <p:cNvSpPr>
            <a:spLocks noChangeArrowheads="1"/>
          </p:cNvSpPr>
          <p:nvPr/>
        </p:nvSpPr>
        <p:spPr bwMode="auto">
          <a:xfrm>
            <a:off x="1907704" y="980728"/>
            <a:ext cx="7236296" cy="136815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/>
            <a:r>
              <a:rPr lang="ru-RU" sz="36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itchFamily="34" charset="0"/>
                <a:cs typeface="Times New Roman" pitchFamily="18" charset="0"/>
              </a:rPr>
              <a:t>Смена с участием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188640"/>
            <a:ext cx="3960440" cy="57606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prstMaterial="clear">
            <a:bevelT/>
            <a:bevelB/>
          </a:sp3d>
        </p:spPr>
        <p:txBody>
          <a:bodyPr anchor="ctr">
            <a:normAutofit fontScale="47500" lnSpcReduction="20000"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/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СОЦИАЛЬНОЕ ПАРТНЕРСТВО</a:t>
            </a:r>
            <a:endParaRPr lang="ru-RU" sz="3600" b="1" dirty="0">
              <a:solidFill>
                <a:schemeClr val="bg1"/>
              </a:solidFill>
              <a:latin typeface="Mistral" pitchFamily="66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 l="9339" t="6208" r="8165" b="16187"/>
          <a:stretch>
            <a:fillRect/>
          </a:stretch>
        </p:blipFill>
        <p:spPr bwMode="auto">
          <a:xfrm>
            <a:off x="6012160" y="1006542"/>
            <a:ext cx="2808312" cy="1324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1 лист 24 ав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722659"/>
            <a:ext cx="3268464" cy="388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1 лист 22 ав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2722659"/>
            <a:ext cx="3202041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216</Words>
  <Application>Microsoft Office PowerPoint</Application>
  <PresentationFormat>Экран (4:3)</PresentationFormat>
  <Paragraphs>37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Mistral</vt:lpstr>
      <vt:lpstr>Times New Roman</vt:lpstr>
      <vt:lpstr>Тема Office</vt:lpstr>
      <vt:lpstr>МСП Нижегородской области ГБУ «ОЦСПСД «Юный нижегородец»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Сенсорная комната</vt:lpstr>
      <vt:lpstr>Соляная комната</vt:lpstr>
      <vt:lpstr>Игры с парашютом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Усманов Ильдар Абдурахимович</dc:creator>
  <cp:lastModifiedBy>днс</cp:lastModifiedBy>
  <cp:revision>96</cp:revision>
  <dcterms:created xsi:type="dcterms:W3CDTF">2011-07-03T10:43:14Z</dcterms:created>
  <dcterms:modified xsi:type="dcterms:W3CDTF">2022-05-12T08:30:55Z</dcterms:modified>
</cp:coreProperties>
</file>